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4" r:id="rId6"/>
    <p:sldId id="262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28"/>
  </p:normalViewPr>
  <p:slideViewPr>
    <p:cSldViewPr snapToGrid="0">
      <p:cViewPr varScale="1">
        <p:scale>
          <a:sx n="127" d="100"/>
          <a:sy n="127" d="100"/>
        </p:scale>
        <p:origin x="17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269649b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269649b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our protocol, we use a </a:t>
            </a:r>
            <a:r>
              <a:rPr lang="en" b="1">
                <a:solidFill>
                  <a:schemeClr val="dk1"/>
                </a:solidFill>
              </a:rPr>
              <a:t>Certificate Authority-based mutual authentication model</a:t>
            </a:r>
            <a:r>
              <a:rPr lang="en">
                <a:solidFill>
                  <a:schemeClr val="dk1"/>
                </a:solidFill>
              </a:rPr>
              <a:t>, meaning that every peer holds a CA-signed X.509 certificate that proves its identity. The </a:t>
            </a:r>
            <a:r>
              <a:rPr lang="en" b="1">
                <a:solidFill>
                  <a:schemeClr val="dk1"/>
                </a:solidFill>
              </a:rPr>
              <a:t>trusted CA server</a:t>
            </a:r>
            <a:r>
              <a:rPr lang="en">
                <a:solidFill>
                  <a:schemeClr val="dk1"/>
                </a:solidFill>
              </a:rPr>
              <a:t> is responsible for issuing, signing, and validating these certificates. During connection setup, peers perform a </a:t>
            </a:r>
            <a:r>
              <a:rPr lang="en" b="1">
                <a:solidFill>
                  <a:schemeClr val="dk1"/>
                </a:solidFill>
              </a:rPr>
              <a:t>mutual TLS handshake</a:t>
            </a:r>
            <a:r>
              <a:rPr lang="en">
                <a:solidFill>
                  <a:schemeClr val="dk1"/>
                </a:solidFill>
              </a:rPr>
              <a:t>, where both sides verify each other’s certificate.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key exchange, we use </a:t>
            </a:r>
            <a:r>
              <a:rPr lang="en" b="1">
                <a:solidFill>
                  <a:schemeClr val="dk1"/>
                </a:solidFill>
              </a:rPr>
              <a:t>Elliptic Curve Diffie-Hellman Ephemeral (ECDHE)</a:t>
            </a:r>
            <a:r>
              <a:rPr lang="en">
                <a:solidFill>
                  <a:schemeClr val="dk1"/>
                </a:solidFill>
              </a:rPr>
              <a:t>, which provides </a:t>
            </a:r>
            <a:r>
              <a:rPr lang="en" b="1">
                <a:solidFill>
                  <a:schemeClr val="dk1"/>
                </a:solidFill>
              </a:rPr>
              <a:t>Perfect Forward Secrecy</a:t>
            </a:r>
            <a:r>
              <a:rPr lang="en">
                <a:solidFill>
                  <a:schemeClr val="dk1"/>
                </a:solidFill>
              </a:rPr>
              <a:t>, so even if long-term keys are compromised later, past sessions remain secure. Once the handshake completes, session keys are derived using </a:t>
            </a:r>
            <a:r>
              <a:rPr lang="en" b="1">
                <a:solidFill>
                  <a:schemeClr val="dk1"/>
                </a:solidFill>
              </a:rPr>
              <a:t>HKDF-SHA256</a:t>
            </a:r>
            <a:r>
              <a:rPr lang="en">
                <a:solidFill>
                  <a:schemeClr val="dk1"/>
                </a:solidFill>
              </a:rPr>
              <a:t>, and all communication is encrypted and authenticated using </a:t>
            </a:r>
            <a:r>
              <a:rPr lang="en" b="1">
                <a:solidFill>
                  <a:schemeClr val="dk1"/>
                </a:solidFill>
              </a:rPr>
              <a:t>AEAD ciphers</a:t>
            </a:r>
            <a:r>
              <a:rPr lang="en">
                <a:solidFill>
                  <a:schemeClr val="dk1"/>
                </a:solidFill>
              </a:rPr>
              <a:t>, either </a:t>
            </a:r>
            <a:r>
              <a:rPr lang="en" b="1">
                <a:solidFill>
                  <a:schemeClr val="dk1"/>
                </a:solidFill>
              </a:rPr>
              <a:t>AES-GCM</a:t>
            </a:r>
            <a:r>
              <a:rPr lang="en">
                <a:solidFill>
                  <a:schemeClr val="dk1"/>
                </a:solidFill>
              </a:rPr>
              <a:t> or </a:t>
            </a:r>
            <a:r>
              <a:rPr lang="en" b="1">
                <a:solidFill>
                  <a:schemeClr val="dk1"/>
                </a:solidFill>
              </a:rPr>
              <a:t>ChaCha20-Poly1305</a:t>
            </a:r>
            <a:r>
              <a:rPr lang="en">
                <a:solidFill>
                  <a:schemeClr val="dk1"/>
                </a:solidFill>
              </a:rPr>
              <a:t>. This ensures confidentiality, integrity, and protection against eavesdropping or tampering.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28096ce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a28096ce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Tests such as test_handshake_replay_downgrade.py verify both successful and unsuccessful mutual TLS handshakes between peers. They confirm correct handling of invalid, expired, or revoked certificates and detect replay or downgrade attempts during the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Strict certificate validation after each handshake, including date range and CRL verification.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Strict fail-closed if any authentication or verification is incomplete.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tampering, replay, or version downgrade attempt immediately terminates the handshake and prevents session establishment.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4.2.2. Channel Robustness and I/O Integrity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test_io_robustness.py simulates abrupt client or server disconnects, message truncation, and network loss to ensure stable recovery and proper resource cleanup.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recv_loop continuously monitors for socket closure or I/O failure.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detection, it triggers controlled cleanup through an on_disconnect callback.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Prevents zombie connections and memory leaks while alerting the user to connection loss.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4.2.3. Forward Secrecy and Cipher Enforcement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test_forward_secrecy.py ensures that all negotiated TLS cipher suites include ephemeral key exchange (ECDHE/DHE or TLS 1.3).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protocol enforces strong cipher suites (ECDHE+AESGCM, ECDHE+CHACHA20, etc.) in app/utils.py.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TLS context requires a </a:t>
            </a: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minimum version of TLS 1.2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rejecting legacy and non-forward-secret algorithms.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Guarantees that compromise of long-term RSA keys does not expose past sessions.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4.2.4. Certificate Revocation and CRL Enforcement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Tests validate that revoked certificates are properly rejected by verifying both the presence and cryptographic signature of ca/crl.json and ca/crl.sig.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handshake using a revoked or expired certificate is automatically denied.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CRL must be signed by the Root CA; verification failure results in a fail-closed state.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Frequent certificate renewal and short validity periods limit the impact of key compromise.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4.2.5. Merkle Transparency Log and Auditability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Merkle log validation tests confirm that every issued certificate is recorded as a hashed leaf node within a tamper-evident Merkle tree, with proper root updates.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certificate issuance triggers a new Merkle log entry and root recalculation.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provides a cryptographically verifiable audit trail of all certificates.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Detects unauthorized or duplicate certificate issuance and supports long-term accountability.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4.2.6. Replay and Downgrade Attack Simulation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test_handshake_replay_downgrade.py replays and modifies handshake messages to simulate attackers attempting to reuse or downgrade a valid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session’s state and handshake data are unique and non-reusable.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deviation from the expected protocol transcript or sequence immediately invalidates the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Replay or downgrade attempts result in a rejected connection.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4.2.7. CLI and User Input Validation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CLI-based tests verify that invalid commands, incorrect port entries, or disallowed operations (e.g., sending data when disconnected) are handled gracefully.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Robust input validation and user-friendly error reporting.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Defensive handling ensures incorrect commands never cause crashes or undefined behavior.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usability while maintaining security guarantees for non-expert users.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269649b3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269649b3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00"/>
              <a:t>Programming Project: The First Contact Protocol</a:t>
            </a:r>
            <a:endParaRPr sz="500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Jason Zielinski</a:t>
            </a:r>
            <a:endParaRPr sz="2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Anurupa Dhamala</a:t>
            </a:r>
            <a:endParaRPr sz="2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Jaiden Gann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 Authentication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Certificate Authority (CA)-based mutual authentication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Trusted CA server issues, signs, and validates certificates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TLS (mTLS) handshake used for mutual verification between peers.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Key Exchange: Elliptic Curve Diffie-Hellman Ephemeral (ECDHE) — provides Perfect Forward Secrecy.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Secure Channel: session keys derived via HKDF-SHA256.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AEAD (Authenticated Encryption with Associated Data) Cipher: AES-GCM or ChaCha20-Poly1305 for encrypted and authenticated communication.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and Validation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Handshake Validation and Attack Resistance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Channel Robustness and I/O Integrity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Forward Secrecy and Cipher Enforcement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Certificate Revocation and CRL Enforcement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Merkle Transparency Log and Auditability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Replay and Downgrade Attack Simulation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CLI and User Input Validation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Challenges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Implementation of handshake from scratch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Initial plan was to manual public key exchange, message signing, and verification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Got complex with message sequencing, serialization errors.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Switched to Python’s built-in ssl library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Peer crashes or disconnects after UDP discovery or during TCP handshake caused “zombie connections”.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Added exception handling to close sockets on SSL errors or timeouts.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657D9-7C5C-FB61-F837-1EC83DC37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Backup Demo Video Slides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D7994-2B89-5BF5-DA60-2691EA6DB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331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701A-310B-2F3B-E15C-DE315E8C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430DF-94FC-0519-08DF-E7B7077D28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un Application.mp4">
            <a:hlinkClick r:id="" action="ppaction://media"/>
            <a:extLst>
              <a:ext uri="{FF2B5EF4-FFF2-40B4-BE49-F238E27FC236}">
                <a16:creationId xmlns:a16="http://schemas.microsoft.com/office/drawing/2014/main" id="{DE68D7A5-B8DC-B9FA-C01C-1155C4F4DF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27288"/>
            <a:ext cx="8395855" cy="472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9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2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78E9-ADC3-1AAA-BA99-358462786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2D7D1-149E-A63B-C1CA-B03002C4F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enew Certificates.mp4">
            <a:hlinkClick r:id="" action="ppaction://media"/>
            <a:extLst>
              <a:ext uri="{FF2B5EF4-FFF2-40B4-BE49-F238E27FC236}">
                <a16:creationId xmlns:a16="http://schemas.microsoft.com/office/drawing/2014/main" id="{DC942CF2-DA4F-A5EE-3965-48AC34658E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236" y="268434"/>
            <a:ext cx="7855527" cy="441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7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929</Words>
  <Application>Microsoft Office PowerPoint</Application>
  <PresentationFormat>On-screen Show (16:9)</PresentationFormat>
  <Paragraphs>71</Paragraphs>
  <Slides>7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Programming Project: The First Contact Protocol</vt:lpstr>
      <vt:lpstr>Application </vt:lpstr>
      <vt:lpstr>Security and Validation</vt:lpstr>
      <vt:lpstr>Technical Challenges</vt:lpstr>
      <vt:lpstr>Backup Demo Video Slides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Jaiden Gann</cp:lastModifiedBy>
  <cp:revision>2</cp:revision>
  <dcterms:modified xsi:type="dcterms:W3CDTF">2025-11-12T18:27:27Z</dcterms:modified>
</cp:coreProperties>
</file>